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43" userDrawn="1">
          <p15:clr>
            <a:srgbClr val="A4A3A4"/>
          </p15:clr>
        </p15:guide>
        <p15:guide id="2" pos="1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CCC"/>
    <a:srgbClr val="0E6817"/>
    <a:srgbClr val="169E23"/>
    <a:srgbClr val="1B9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84" y="52"/>
      </p:cViewPr>
      <p:guideLst>
        <p:guide orient="horz" pos="3543"/>
        <p:guide pos="1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fa8ef6537b6aa5db/&#12456;&#12463;&#12475;&#12523;&#25991;&#26360;/&#33205;&#30284;&#30151;&#20363;(12)&#65288;&#22810;&#30000;&#30495;&#20063;&#22826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226280353399755E-2"/>
          <c:y val="2.2274098613898223E-2"/>
          <c:w val="0.85670228292401662"/>
          <c:h val="0.82452372252532147"/>
        </c:manualLayout>
      </c:layout>
      <c:lineChart>
        <c:grouping val="standar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リンパ球数</c:v>
                </c:pt>
              </c:strCache>
            </c:strRef>
          </c:tx>
          <c:spPr>
            <a:ln w="38100" cap="rnd">
              <a:solidFill>
                <a:srgbClr val="0E6817">
                  <a:alpha val="98000"/>
                </a:srgbClr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E6817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multiLvlStrRef>
              <c:f>Sheet1!$B$2:$N$3</c:f>
              <c:multiLvlStrCache>
                <c:ptCount val="13"/>
                <c:lvl>
                  <c:pt idx="0">
                    <c:v>9/4</c:v>
                  </c:pt>
                  <c:pt idx="1">
                    <c:v>10/14</c:v>
                  </c:pt>
                  <c:pt idx="2">
                    <c:v>10/22</c:v>
                  </c:pt>
                  <c:pt idx="3">
                    <c:v>11/5</c:v>
                  </c:pt>
                  <c:pt idx="4">
                    <c:v>11/19</c:v>
                  </c:pt>
                  <c:pt idx="5">
                    <c:v>12/3</c:v>
                  </c:pt>
                  <c:pt idx="6">
                    <c:v>12/17</c:v>
                  </c:pt>
                  <c:pt idx="7">
                    <c:v>1/7</c:v>
                  </c:pt>
                  <c:pt idx="8">
                    <c:v>1/13</c:v>
                  </c:pt>
                  <c:pt idx="9">
                    <c:v>1/21</c:v>
                  </c:pt>
                  <c:pt idx="10">
                    <c:v>2/4</c:v>
                  </c:pt>
                  <c:pt idx="11">
                    <c:v>2/8</c:v>
                  </c:pt>
                  <c:pt idx="12">
                    <c:v>2/18</c:v>
                  </c:pt>
                </c:lvl>
                <c:lvl>
                  <c:pt idx="0">
                    <c:v>2021</c:v>
                  </c:pt>
                  <c:pt idx="7">
                    <c:v>2022</c:v>
                  </c:pt>
                </c:lvl>
              </c:multiLvlStrCache>
            </c:multiLvlStrRef>
          </c:cat>
          <c:val>
            <c:numRef>
              <c:f>Sheet1!$B$6:$N$6</c:f>
              <c:numCache>
                <c:formatCode>General</c:formatCode>
                <c:ptCount val="13"/>
                <c:pt idx="1">
                  <c:v>1920</c:v>
                </c:pt>
                <c:pt idx="2">
                  <c:v>1571</c:v>
                </c:pt>
                <c:pt idx="3">
                  <c:v>1611</c:v>
                </c:pt>
                <c:pt idx="4">
                  <c:v>1786</c:v>
                </c:pt>
                <c:pt idx="5">
                  <c:v>1646</c:v>
                </c:pt>
                <c:pt idx="6">
                  <c:v>1228</c:v>
                </c:pt>
                <c:pt idx="7">
                  <c:v>1353</c:v>
                </c:pt>
                <c:pt idx="8">
                  <c:v>1948</c:v>
                </c:pt>
                <c:pt idx="9">
                  <c:v>1396</c:v>
                </c:pt>
                <c:pt idx="10">
                  <c:v>1492</c:v>
                </c:pt>
                <c:pt idx="11">
                  <c:v>432</c:v>
                </c:pt>
                <c:pt idx="12">
                  <c:v>1225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59-4C0A-AE1A-BE23B7BAD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7782175"/>
        <c:axId val="637780095"/>
      </c:lineChart>
      <c:lineChart>
        <c:grouping val="standard"/>
        <c:varyColors val="0"/>
        <c:ser>
          <c:idx val="1"/>
          <c:order val="1"/>
          <c:tx>
            <c:strRef>
              <c:f>Sheet1!$A$7</c:f>
              <c:strCache>
                <c:ptCount val="1"/>
                <c:pt idx="0">
                  <c:v>NLR</c:v>
                </c:pt>
              </c:strCache>
            </c:strRef>
          </c:tx>
          <c:spPr>
            <a:ln w="38100" cap="rnd">
              <a:solidFill>
                <a:srgbClr val="3F3CCC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3F3CCC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multiLvlStrRef>
              <c:f>Sheet1!$B$2:$N$3</c:f>
              <c:multiLvlStrCache>
                <c:ptCount val="13"/>
                <c:lvl>
                  <c:pt idx="0">
                    <c:v>9/4</c:v>
                  </c:pt>
                  <c:pt idx="1">
                    <c:v>10/14</c:v>
                  </c:pt>
                  <c:pt idx="2">
                    <c:v>10/22</c:v>
                  </c:pt>
                  <c:pt idx="3">
                    <c:v>11/5</c:v>
                  </c:pt>
                  <c:pt idx="4">
                    <c:v>11/19</c:v>
                  </c:pt>
                  <c:pt idx="5">
                    <c:v>12/3</c:v>
                  </c:pt>
                  <c:pt idx="6">
                    <c:v>12/17</c:v>
                  </c:pt>
                  <c:pt idx="7">
                    <c:v>1/7</c:v>
                  </c:pt>
                  <c:pt idx="8">
                    <c:v>1/13</c:v>
                  </c:pt>
                  <c:pt idx="9">
                    <c:v>1/21</c:v>
                  </c:pt>
                  <c:pt idx="10">
                    <c:v>2/4</c:v>
                  </c:pt>
                  <c:pt idx="11">
                    <c:v>2/8</c:v>
                  </c:pt>
                  <c:pt idx="12">
                    <c:v>2/18</c:v>
                  </c:pt>
                </c:lvl>
                <c:lvl>
                  <c:pt idx="0">
                    <c:v>2021</c:v>
                  </c:pt>
                  <c:pt idx="7">
                    <c:v>2022</c:v>
                  </c:pt>
                </c:lvl>
              </c:multiLvlStrCache>
            </c:multiLvlStrRef>
          </c:cat>
          <c:val>
            <c:numRef>
              <c:f>Sheet1!$B$7:$N$7</c:f>
              <c:numCache>
                <c:formatCode>General</c:formatCode>
                <c:ptCount val="13"/>
                <c:pt idx="1">
                  <c:v>1.5</c:v>
                </c:pt>
                <c:pt idx="2">
                  <c:v>0.8</c:v>
                </c:pt>
                <c:pt idx="3">
                  <c:v>1.5</c:v>
                </c:pt>
                <c:pt idx="4">
                  <c:v>1.4</c:v>
                </c:pt>
                <c:pt idx="5">
                  <c:v>1.3</c:v>
                </c:pt>
                <c:pt idx="6">
                  <c:v>1.7</c:v>
                </c:pt>
                <c:pt idx="7">
                  <c:v>0.9</c:v>
                </c:pt>
                <c:pt idx="8">
                  <c:v>1.4</c:v>
                </c:pt>
                <c:pt idx="9">
                  <c:v>1.8</c:v>
                </c:pt>
                <c:pt idx="10">
                  <c:v>1.4</c:v>
                </c:pt>
                <c:pt idx="11">
                  <c:v>4.2</c:v>
                </c:pt>
                <c:pt idx="12">
                  <c:v>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59-4C0A-AE1A-BE23B7BAD085}"/>
            </c:ext>
          </c:extLst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CEA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multiLvlStrRef>
              <c:f>Sheet1!$B$2:$N$3</c:f>
              <c:multiLvlStrCache>
                <c:ptCount val="13"/>
                <c:lvl>
                  <c:pt idx="0">
                    <c:v>9/4</c:v>
                  </c:pt>
                  <c:pt idx="1">
                    <c:v>10/14</c:v>
                  </c:pt>
                  <c:pt idx="2">
                    <c:v>10/22</c:v>
                  </c:pt>
                  <c:pt idx="3">
                    <c:v>11/5</c:v>
                  </c:pt>
                  <c:pt idx="4">
                    <c:v>11/19</c:v>
                  </c:pt>
                  <c:pt idx="5">
                    <c:v>12/3</c:v>
                  </c:pt>
                  <c:pt idx="6">
                    <c:v>12/17</c:v>
                  </c:pt>
                  <c:pt idx="7">
                    <c:v>1/7</c:v>
                  </c:pt>
                  <c:pt idx="8">
                    <c:v>1/13</c:v>
                  </c:pt>
                  <c:pt idx="9">
                    <c:v>1/21</c:v>
                  </c:pt>
                  <c:pt idx="10">
                    <c:v>2/4</c:v>
                  </c:pt>
                  <c:pt idx="11">
                    <c:v>2/8</c:v>
                  </c:pt>
                  <c:pt idx="12">
                    <c:v>2/18</c:v>
                  </c:pt>
                </c:lvl>
                <c:lvl>
                  <c:pt idx="0">
                    <c:v>2021</c:v>
                  </c:pt>
                  <c:pt idx="7">
                    <c:v>2022</c:v>
                  </c:pt>
                </c:lvl>
              </c:multiLvlStrCache>
            </c:multiLvlStrRef>
          </c:cat>
          <c:val>
            <c:numRef>
              <c:f>Sheet1!$B$9:$N$9</c:f>
              <c:numCache>
                <c:formatCode>General</c:formatCode>
                <c:ptCount val="13"/>
                <c:pt idx="0">
                  <c:v>18.399999999999999</c:v>
                </c:pt>
                <c:pt idx="3">
                  <c:v>8.8000000000000007</c:v>
                </c:pt>
                <c:pt idx="5">
                  <c:v>7.7</c:v>
                </c:pt>
                <c:pt idx="7">
                  <c:v>6.4</c:v>
                </c:pt>
                <c:pt idx="8">
                  <c:v>7.5</c:v>
                </c:pt>
                <c:pt idx="11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59-4C0A-AE1A-BE23B7BAD085}"/>
            </c:ext>
          </c:extLst>
        </c:ser>
        <c:ser>
          <c:idx val="3"/>
          <c:order val="3"/>
          <c:tx>
            <c:strRef>
              <c:f>Sheet1!$A$11</c:f>
              <c:strCache>
                <c:ptCount val="1"/>
                <c:pt idx="0">
                  <c:v>T-bile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multiLvlStrRef>
              <c:f>Sheet1!$B$2:$N$3</c:f>
              <c:multiLvlStrCache>
                <c:ptCount val="13"/>
                <c:lvl>
                  <c:pt idx="0">
                    <c:v>9/4</c:v>
                  </c:pt>
                  <c:pt idx="1">
                    <c:v>10/14</c:v>
                  </c:pt>
                  <c:pt idx="2">
                    <c:v>10/22</c:v>
                  </c:pt>
                  <c:pt idx="3">
                    <c:v>11/5</c:v>
                  </c:pt>
                  <c:pt idx="4">
                    <c:v>11/19</c:v>
                  </c:pt>
                  <c:pt idx="5">
                    <c:v>12/3</c:v>
                  </c:pt>
                  <c:pt idx="6">
                    <c:v>12/17</c:v>
                  </c:pt>
                  <c:pt idx="7">
                    <c:v>1/7</c:v>
                  </c:pt>
                  <c:pt idx="8">
                    <c:v>1/13</c:v>
                  </c:pt>
                  <c:pt idx="9">
                    <c:v>1/21</c:v>
                  </c:pt>
                  <c:pt idx="10">
                    <c:v>2/4</c:v>
                  </c:pt>
                  <c:pt idx="11">
                    <c:v>2/8</c:v>
                  </c:pt>
                  <c:pt idx="12">
                    <c:v>2/18</c:v>
                  </c:pt>
                </c:lvl>
                <c:lvl>
                  <c:pt idx="0">
                    <c:v>2021</c:v>
                  </c:pt>
                  <c:pt idx="7">
                    <c:v>2022</c:v>
                  </c:pt>
                </c:lvl>
              </c:multiLvlStrCache>
            </c:multiLvlStrRef>
          </c:cat>
          <c:val>
            <c:numRef>
              <c:f>Sheet1!$B$11:$N$11</c:f>
              <c:numCache>
                <c:formatCode>General</c:formatCode>
                <c:ptCount val="13"/>
                <c:pt idx="1">
                  <c:v>1.97</c:v>
                </c:pt>
                <c:pt idx="2">
                  <c:v>1.21</c:v>
                </c:pt>
                <c:pt idx="3">
                  <c:v>0.85</c:v>
                </c:pt>
                <c:pt idx="4">
                  <c:v>0.57999999999999996</c:v>
                </c:pt>
                <c:pt idx="5">
                  <c:v>0.51</c:v>
                </c:pt>
                <c:pt idx="6">
                  <c:v>0.48</c:v>
                </c:pt>
                <c:pt idx="7" formatCode="0.00">
                  <c:v>0.5</c:v>
                </c:pt>
                <c:pt idx="8">
                  <c:v>0.7</c:v>
                </c:pt>
                <c:pt idx="9">
                  <c:v>0.42</c:v>
                </c:pt>
                <c:pt idx="10">
                  <c:v>0.38</c:v>
                </c:pt>
                <c:pt idx="11">
                  <c:v>0.8</c:v>
                </c:pt>
                <c:pt idx="12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559-4C0A-AE1A-BE23B7BAD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9854560"/>
        <c:axId val="2039850816"/>
      </c:lineChart>
      <c:catAx>
        <c:axId val="63778217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37780095"/>
        <c:crosses val="autoZero"/>
        <c:auto val="1"/>
        <c:lblAlgn val="ctr"/>
        <c:lblOffset val="100"/>
        <c:noMultiLvlLbl val="0"/>
      </c:catAx>
      <c:valAx>
        <c:axId val="637780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38100">
            <a:solidFill>
              <a:srgbClr val="0E6817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637782175"/>
        <c:crosses val="autoZero"/>
        <c:crossBetween val="between"/>
      </c:valAx>
      <c:valAx>
        <c:axId val="20398508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 w="38100">
            <a:solidFill>
              <a:srgbClr val="FF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2039854560"/>
        <c:crosses val="max"/>
        <c:crossBetween val="between"/>
      </c:valAx>
      <c:catAx>
        <c:axId val="2039854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39850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564136290743977"/>
          <c:y val="5.9367637425886119E-2"/>
          <c:w val="0.54423929356741474"/>
          <c:h val="6.45704740737310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931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4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89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4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78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92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36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38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91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2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A35D4-F48E-422E-907D-319BC15660D3}" type="datetimeFigureOut">
              <a:rPr kumimoji="1" lang="ja-JP" altLang="en-US" smtClean="0"/>
              <a:t>2022/2/19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5070A-E61C-41F9-91DA-8E5FFD601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66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B0D9018-7AD4-4E53-BB03-9244E153402F}"/>
              </a:ext>
            </a:extLst>
          </p:cNvPr>
          <p:cNvCxnSpPr/>
          <p:nvPr/>
        </p:nvCxnSpPr>
        <p:spPr>
          <a:xfrm>
            <a:off x="1257300" y="1943100"/>
            <a:ext cx="1704975" cy="20002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16ED110-E450-41A1-AD5C-70C2EFA1C2E4}"/>
              </a:ext>
            </a:extLst>
          </p:cNvPr>
          <p:cNvCxnSpPr/>
          <p:nvPr/>
        </p:nvCxnSpPr>
        <p:spPr>
          <a:xfrm>
            <a:off x="2971800" y="3943349"/>
            <a:ext cx="1171575" cy="2190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9BB96F2-43DB-4A26-9DCE-FBFF25D47259}"/>
              </a:ext>
            </a:extLst>
          </p:cNvPr>
          <p:cNvCxnSpPr/>
          <p:nvPr/>
        </p:nvCxnSpPr>
        <p:spPr>
          <a:xfrm>
            <a:off x="4143375" y="4162425"/>
            <a:ext cx="1095375" cy="2476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E682F54-7BEE-4D8D-B642-8E5673A98212}"/>
              </a:ext>
            </a:extLst>
          </p:cNvPr>
          <p:cNvCxnSpPr/>
          <p:nvPr/>
        </p:nvCxnSpPr>
        <p:spPr>
          <a:xfrm>
            <a:off x="5838825" y="4190999"/>
            <a:ext cx="1704975" cy="2190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9248221-9860-45F7-A96D-4937D1B14E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506207"/>
              </p:ext>
            </p:extLst>
          </p:nvPr>
        </p:nvGraphicFramePr>
        <p:xfrm>
          <a:off x="243749" y="1466851"/>
          <a:ext cx="8652602" cy="5095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4454E6A6-9A78-4E1F-A131-57864D0D0293}"/>
              </a:ext>
            </a:extLst>
          </p:cNvPr>
          <p:cNvSpPr/>
          <p:nvPr/>
        </p:nvSpPr>
        <p:spPr>
          <a:xfrm>
            <a:off x="2654141" y="336708"/>
            <a:ext cx="3845243" cy="55530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膵癌症例治療経過表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F4ACC53-AA69-4F3E-B720-37FC40ED51ED}"/>
              </a:ext>
            </a:extLst>
          </p:cNvPr>
          <p:cNvSpPr/>
          <p:nvPr/>
        </p:nvSpPr>
        <p:spPr>
          <a:xfrm>
            <a:off x="1835150" y="1085850"/>
            <a:ext cx="6299200" cy="485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抗癌剤（</a:t>
            </a:r>
            <a:r>
              <a:rPr kumimoji="1"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m-FOLFIRINOX</a:t>
            </a:r>
            <a:r>
              <a:rPr kumimoji="1" lang="ja-JP" altLang="en-US" b="1" dirty="0">
                <a:solidFill>
                  <a:schemeClr val="tx1"/>
                </a:solidFill>
              </a:rPr>
              <a:t>）（２投１休</a:t>
            </a:r>
            <a:r>
              <a:rPr kumimoji="1" lang="en-US" altLang="ja-JP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10/8</a:t>
            </a:r>
            <a:r>
              <a:rPr kumimoji="1" lang="ja-JP" altLang="en-US" b="1" dirty="0">
                <a:solidFill>
                  <a:schemeClr val="tx1"/>
                </a:solidFill>
              </a:rPr>
              <a:t>より）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99064F9-D5C8-4EED-B974-88DE2F784B04}"/>
              </a:ext>
            </a:extLst>
          </p:cNvPr>
          <p:cNvSpPr/>
          <p:nvPr/>
        </p:nvSpPr>
        <p:spPr>
          <a:xfrm>
            <a:off x="167545" y="2909002"/>
            <a:ext cx="714569" cy="262823"/>
          </a:xfrm>
          <a:prstGeom prst="rect">
            <a:avLst/>
          </a:prstGeom>
          <a:solidFill>
            <a:srgbClr val="169E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&gt;1600</a:t>
            </a:r>
            <a:endParaRPr kumimoji="1" lang="ja-JP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B12D93E-22F4-4E35-9284-81EBABBDB693}"/>
              </a:ext>
            </a:extLst>
          </p:cNvPr>
          <p:cNvSpPr/>
          <p:nvPr/>
        </p:nvSpPr>
        <p:spPr>
          <a:xfrm>
            <a:off x="8416215" y="5044490"/>
            <a:ext cx="484037" cy="191859"/>
          </a:xfrm>
          <a:prstGeom prst="rect">
            <a:avLst/>
          </a:prstGeom>
          <a:solidFill>
            <a:srgbClr val="3F3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&lt;2.8</a:t>
            </a:r>
            <a:endParaRPr kumimoji="1" lang="ja-JP" altLang="en-US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11CC9D-81F9-44B0-9EEB-92719012C9C3}"/>
              </a:ext>
            </a:extLst>
          </p:cNvPr>
          <p:cNvSpPr/>
          <p:nvPr/>
        </p:nvSpPr>
        <p:spPr>
          <a:xfrm>
            <a:off x="8435418" y="4625542"/>
            <a:ext cx="460932" cy="2377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&lt;5.0</a:t>
            </a:r>
            <a:endParaRPr kumimoji="1" lang="ja-JP" altLang="en-US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840612-3D0A-41B7-8EE0-A56283E942AE}"/>
              </a:ext>
            </a:extLst>
          </p:cNvPr>
          <p:cNvSpPr/>
          <p:nvPr/>
        </p:nvSpPr>
        <p:spPr>
          <a:xfrm>
            <a:off x="8406680" y="5449776"/>
            <a:ext cx="493566" cy="19548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&lt;0.7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AE7798C-A135-4ABF-A2E9-76194CA4F806}"/>
              </a:ext>
            </a:extLst>
          </p:cNvPr>
          <p:cNvCxnSpPr/>
          <p:nvPr/>
        </p:nvCxnSpPr>
        <p:spPr>
          <a:xfrm>
            <a:off x="981075" y="3133725"/>
            <a:ext cx="7425605" cy="0"/>
          </a:xfrm>
          <a:prstGeom prst="line">
            <a:avLst/>
          </a:prstGeom>
          <a:ln w="38100">
            <a:solidFill>
              <a:srgbClr val="0E681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2EA5942-F3D6-4EF4-B853-213E5B33C502}"/>
              </a:ext>
            </a:extLst>
          </p:cNvPr>
          <p:cNvCxnSpPr/>
          <p:nvPr/>
        </p:nvCxnSpPr>
        <p:spPr>
          <a:xfrm>
            <a:off x="971713" y="4733925"/>
            <a:ext cx="7425605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74D520A-F03F-44AE-8EB3-D4FAB79733DB}"/>
              </a:ext>
            </a:extLst>
          </p:cNvPr>
          <p:cNvCxnSpPr/>
          <p:nvPr/>
        </p:nvCxnSpPr>
        <p:spPr>
          <a:xfrm>
            <a:off x="990610" y="5166499"/>
            <a:ext cx="7425605" cy="0"/>
          </a:xfrm>
          <a:prstGeom prst="line">
            <a:avLst/>
          </a:prstGeom>
          <a:ln w="38100">
            <a:solidFill>
              <a:srgbClr val="3F3C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ED1AFC0-8288-4B51-AC8F-0D8A403FFB63}"/>
              </a:ext>
            </a:extLst>
          </p:cNvPr>
          <p:cNvCxnSpPr/>
          <p:nvPr/>
        </p:nvCxnSpPr>
        <p:spPr>
          <a:xfrm>
            <a:off x="981238" y="5599887"/>
            <a:ext cx="7425605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122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25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 keiji</dc:creator>
  <cp:lastModifiedBy>kan keiji</cp:lastModifiedBy>
  <cp:revision>15</cp:revision>
  <dcterms:created xsi:type="dcterms:W3CDTF">2022-01-16T04:26:23Z</dcterms:created>
  <dcterms:modified xsi:type="dcterms:W3CDTF">2022-02-19T14:00:19Z</dcterms:modified>
</cp:coreProperties>
</file>